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70" r:id="rId2"/>
  </p:sldIdLst>
  <p:sldSz cx="9144000" cy="6858000" type="screen4x3"/>
  <p:notesSz cx="6858000" cy="90773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83" autoAdjust="0"/>
    <p:restoredTop sz="94575" autoAdjust="0"/>
  </p:normalViewPr>
  <p:slideViewPr>
    <p:cSldViewPr>
      <p:cViewPr>
        <p:scale>
          <a:sx n="75" d="100"/>
          <a:sy n="75" d="100"/>
        </p:scale>
        <p:origin x="-2088" y="-4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0" d="100"/>
          <a:sy n="40" d="100"/>
        </p:scale>
        <p:origin x="-1542" y="-108"/>
      </p:cViewPr>
      <p:guideLst>
        <p:guide orient="horz" pos="2859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2765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62050" y="682625"/>
            <a:ext cx="4535488" cy="34020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11650"/>
            <a:ext cx="5486400" cy="408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23300"/>
            <a:ext cx="2971800" cy="45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23300"/>
            <a:ext cx="2971800" cy="45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E92BB5A-D3BA-4206-B145-19149347571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17303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037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262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863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976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43580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038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493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082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57819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94922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36403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31" name="Object 7"/>
          <p:cNvGraphicFramePr>
            <a:graphicFrameLocks noChangeAspect="1"/>
          </p:cNvGraphicFramePr>
          <p:nvPr userDrawn="1"/>
        </p:nvGraphicFramePr>
        <p:xfrm>
          <a:off x="5029200" y="838200"/>
          <a:ext cx="3981450" cy="1419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" name="Document" r:id="rId14" imgW="4020477" imgH="1422337" progId="Word.Document.8">
                  <p:embed/>
                </p:oleObj>
              </mc:Choice>
              <mc:Fallback>
                <p:oleObj name="Document" r:id="rId14" imgW="4020477" imgH="1422337" progId="Word.Document.8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838200"/>
                        <a:ext cx="3981450" cy="1419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2" name="Text Box 8"/>
          <p:cNvSpPr txBox="1">
            <a:spLocks noChangeArrowheads="1"/>
          </p:cNvSpPr>
          <p:nvPr/>
        </p:nvSpPr>
        <p:spPr bwMode="auto">
          <a:xfrm>
            <a:off x="5334000" y="2057400"/>
            <a:ext cx="3505200" cy="59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1100"/>
              <a:t>“Algebra” may not be used as a strategy.  </a:t>
            </a:r>
            <a:r>
              <a:rPr lang="en-US" altLang="en-US" sz="1100" b="1"/>
              <a:t>ALL</a:t>
            </a:r>
            <a:r>
              <a:rPr lang="en-US" altLang="en-US" sz="1100"/>
              <a:t> submitted </a:t>
            </a:r>
          </a:p>
          <a:p>
            <a:pPr algn="ctr"/>
            <a:r>
              <a:rPr lang="en-US" altLang="en-US" sz="1100"/>
              <a:t>work must be in your writing or typed on a computer. </a:t>
            </a:r>
          </a:p>
          <a:p>
            <a:pPr algn="ctr"/>
            <a:r>
              <a:rPr lang="en-US" altLang="en-US" sz="1100"/>
              <a:t>You must be able to explain all work on your POW.</a:t>
            </a:r>
          </a:p>
        </p:txBody>
      </p:sp>
      <p:sp>
        <p:nvSpPr>
          <p:cNvPr id="1033" name="Text Box 9"/>
          <p:cNvSpPr txBox="1">
            <a:spLocks noChangeArrowheads="1"/>
          </p:cNvSpPr>
          <p:nvPr userDrawn="1"/>
        </p:nvSpPr>
        <p:spPr bwMode="auto">
          <a:xfrm>
            <a:off x="228600" y="3429000"/>
            <a:ext cx="4724400" cy="3335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177800" indent="-1778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779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5494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21209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6924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1496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6068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40640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5212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1400" b="1" u="sng"/>
              <a:t>I. STATEMENT (5 points)</a:t>
            </a:r>
            <a:r>
              <a:rPr lang="en-US" altLang="en-US" sz="1600"/>
              <a:t> – </a:t>
            </a:r>
            <a:r>
              <a:rPr lang="en-US" altLang="en-US" sz="1200"/>
              <a:t>RESTATE the problem in your own words providing enough details to solve the problem.  </a:t>
            </a:r>
            <a:endParaRPr lang="en-US" altLang="en-US" sz="1800"/>
          </a:p>
          <a:p>
            <a:endParaRPr lang="en-US" altLang="en-US" sz="400" b="1" u="sng"/>
          </a:p>
          <a:p>
            <a:r>
              <a:rPr lang="en-US" altLang="en-US" sz="1400" b="1" u="sng"/>
              <a:t>II. PROCEDURE (15 points)</a:t>
            </a:r>
            <a:endParaRPr lang="en-US" altLang="en-US" sz="1600"/>
          </a:p>
          <a:p>
            <a:r>
              <a:rPr lang="en-US" altLang="en-US" sz="1200"/>
              <a:t>a.  Solve the problem, then EXPLAIN step by step how you found the</a:t>
            </a:r>
          </a:p>
          <a:p>
            <a:r>
              <a:rPr lang="en-US" altLang="en-US" sz="1200"/>
              <a:t>     solution.  Provide DETAILS!!!</a:t>
            </a:r>
            <a:endParaRPr lang="en-US" altLang="en-US" sz="800"/>
          </a:p>
          <a:p>
            <a:endParaRPr lang="en-US" altLang="en-US" sz="1300"/>
          </a:p>
          <a:p>
            <a:r>
              <a:rPr lang="en-US" altLang="en-US" sz="1200"/>
              <a:t>b.  Show ALL your work, steps, drawings or tables.</a:t>
            </a:r>
            <a:endParaRPr lang="en-US" altLang="en-US" sz="800"/>
          </a:p>
          <a:p>
            <a:endParaRPr lang="en-US" altLang="en-US" sz="1800"/>
          </a:p>
          <a:p>
            <a:r>
              <a:rPr lang="en-US" altLang="en-US" sz="1200"/>
              <a:t>c.  Name the main strategy that you used to solve this POW.  WHY?   </a:t>
            </a:r>
          </a:p>
          <a:p>
            <a:r>
              <a:rPr lang="en-US" altLang="en-US" sz="1200"/>
              <a:t>     Name one strategy that would not work to solve this POW.  WHY?</a:t>
            </a:r>
          </a:p>
          <a:p>
            <a:endParaRPr lang="en-US" altLang="en-US" sz="1200" b="1" u="sng"/>
          </a:p>
          <a:p>
            <a:r>
              <a:rPr lang="en-US" altLang="en-US" sz="1400" b="1" u="sng"/>
              <a:t>III. CONCLUSION (5 points)</a:t>
            </a:r>
            <a:r>
              <a:rPr lang="en-US" altLang="en-US" sz="1600"/>
              <a:t>        </a:t>
            </a:r>
            <a:r>
              <a:rPr lang="en-US" altLang="en-US" sz="1200"/>
              <a:t>a.  What is your answer?</a:t>
            </a:r>
            <a:endParaRPr lang="en-US" altLang="en-US" sz="800"/>
          </a:p>
          <a:p>
            <a:endParaRPr lang="en-US" altLang="en-US" sz="800"/>
          </a:p>
          <a:p>
            <a:r>
              <a:rPr lang="en-US" altLang="en-US" sz="1200"/>
              <a:t>b.  Could there be other CORRECT answers to this exact same problem?</a:t>
            </a:r>
            <a:endParaRPr lang="en-US" altLang="en-US" sz="800"/>
          </a:p>
          <a:p>
            <a:endParaRPr lang="en-US" altLang="en-US" sz="400"/>
          </a:p>
          <a:p>
            <a:r>
              <a:rPr lang="en-US" altLang="en-US" sz="1200"/>
              <a:t>c.  What did you learn OR what did this problem reinforce that was</a:t>
            </a:r>
          </a:p>
          <a:p>
            <a:r>
              <a:rPr lang="en-US" altLang="en-US" sz="1200"/>
              <a:t>     MATH RELATED?</a:t>
            </a:r>
          </a:p>
        </p:txBody>
      </p:sp>
      <p:sp>
        <p:nvSpPr>
          <p:cNvPr id="1034" name="Text Box 10"/>
          <p:cNvSpPr txBox="1">
            <a:spLocks noChangeArrowheads="1"/>
          </p:cNvSpPr>
          <p:nvPr/>
        </p:nvSpPr>
        <p:spPr bwMode="auto">
          <a:xfrm>
            <a:off x="5029200" y="2743200"/>
            <a:ext cx="3810000" cy="59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1100"/>
              <a:t>Remember, the main idea behind these problems is </a:t>
            </a:r>
          </a:p>
          <a:p>
            <a:pPr algn="ctr"/>
            <a:r>
              <a:rPr lang="en-US" altLang="en-US" sz="1100" u="sng"/>
              <a:t>to be able to explain the process involved in problem solving</a:t>
            </a:r>
            <a:r>
              <a:rPr lang="en-US" altLang="en-US" sz="1100"/>
              <a:t>, </a:t>
            </a:r>
          </a:p>
          <a:p>
            <a:pPr algn="ctr"/>
            <a:r>
              <a:rPr lang="en-US" altLang="en-US" sz="1100"/>
              <a:t>not only to get a “correct answer.”</a:t>
            </a:r>
          </a:p>
        </p:txBody>
      </p:sp>
      <p:grpSp>
        <p:nvGrpSpPr>
          <p:cNvPr id="1069" name="Group 45"/>
          <p:cNvGrpSpPr>
            <a:grpSpLocks/>
          </p:cNvGrpSpPr>
          <p:nvPr userDrawn="1"/>
        </p:nvGrpSpPr>
        <p:grpSpPr bwMode="auto">
          <a:xfrm>
            <a:off x="5029200" y="3962400"/>
            <a:ext cx="3733800" cy="609600"/>
            <a:chOff x="-960" y="2157"/>
            <a:chExt cx="2352" cy="384"/>
          </a:xfrm>
        </p:grpSpPr>
        <p:sp>
          <p:nvSpPr>
            <p:cNvPr id="1037" name="Rectangle 13"/>
            <p:cNvSpPr>
              <a:spLocks noChangeArrowheads="1"/>
            </p:cNvSpPr>
            <p:nvPr userDrawn="1"/>
          </p:nvSpPr>
          <p:spPr bwMode="auto">
            <a:xfrm>
              <a:off x="816" y="2157"/>
              <a:ext cx="576" cy="384"/>
            </a:xfrm>
            <a:prstGeom prst="rect">
              <a:avLst/>
            </a:prstGeom>
            <a:noFill/>
            <a:ln w="9525" cap="rnd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000"/>
                <a:t>Fully explained</a:t>
              </a:r>
            </a:p>
            <a:p>
              <a:pPr algn="ctr"/>
              <a:r>
                <a:rPr lang="en-US" altLang="en-US" sz="1000"/>
                <a:t>Excellent details</a:t>
              </a:r>
            </a:p>
            <a:p>
              <a:pPr algn="ctr"/>
              <a:r>
                <a:rPr lang="en-US" altLang="en-US" sz="1400" b="1"/>
                <a:t>6</a:t>
              </a:r>
            </a:p>
          </p:txBody>
        </p:sp>
        <p:sp>
          <p:nvSpPr>
            <p:cNvPr id="1040" name="Rectangle 16"/>
            <p:cNvSpPr>
              <a:spLocks noChangeArrowheads="1"/>
            </p:cNvSpPr>
            <p:nvPr userDrawn="1"/>
          </p:nvSpPr>
          <p:spPr bwMode="auto">
            <a:xfrm>
              <a:off x="288" y="2157"/>
              <a:ext cx="528" cy="384"/>
            </a:xfrm>
            <a:prstGeom prst="rect">
              <a:avLst/>
            </a:prstGeom>
            <a:noFill/>
            <a:ln w="9525" cap="rnd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000"/>
                <a:t>Well explained</a:t>
              </a:r>
            </a:p>
            <a:p>
              <a:pPr algn="ctr"/>
              <a:r>
                <a:rPr lang="en-US" altLang="en-US" sz="1000"/>
                <a:t>Most details</a:t>
              </a:r>
            </a:p>
            <a:p>
              <a:pPr algn="ctr"/>
              <a:r>
                <a:rPr lang="en-US" altLang="en-US" sz="1400" b="1"/>
                <a:t>5</a:t>
              </a:r>
            </a:p>
          </p:txBody>
        </p:sp>
        <p:sp>
          <p:nvSpPr>
            <p:cNvPr id="1041" name="Rectangle 17"/>
            <p:cNvSpPr>
              <a:spLocks noChangeArrowheads="1"/>
            </p:cNvSpPr>
            <p:nvPr userDrawn="1"/>
          </p:nvSpPr>
          <p:spPr bwMode="auto">
            <a:xfrm>
              <a:off x="-336" y="2157"/>
              <a:ext cx="624" cy="384"/>
            </a:xfrm>
            <a:prstGeom prst="rect">
              <a:avLst/>
            </a:prstGeom>
            <a:noFill/>
            <a:ln w="9525" cap="rnd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000"/>
                <a:t>Some explanation</a:t>
              </a:r>
            </a:p>
            <a:p>
              <a:pPr algn="ctr"/>
              <a:r>
                <a:rPr lang="en-US" altLang="en-US" sz="1000"/>
                <a:t>and details</a:t>
              </a:r>
            </a:p>
            <a:p>
              <a:pPr algn="ctr"/>
              <a:r>
                <a:rPr lang="en-US" altLang="en-US" sz="1400" b="1"/>
                <a:t>4</a:t>
              </a:r>
            </a:p>
          </p:txBody>
        </p:sp>
        <p:sp>
          <p:nvSpPr>
            <p:cNvPr id="1042" name="Rectangle 18"/>
            <p:cNvSpPr>
              <a:spLocks noChangeArrowheads="1"/>
            </p:cNvSpPr>
            <p:nvPr userDrawn="1"/>
          </p:nvSpPr>
          <p:spPr bwMode="auto">
            <a:xfrm>
              <a:off x="-960" y="2157"/>
              <a:ext cx="624" cy="384"/>
            </a:xfrm>
            <a:prstGeom prst="rect">
              <a:avLst/>
            </a:prstGeom>
            <a:noFill/>
            <a:ln w="9525" cap="rnd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algn="ctr"/>
              <a:r>
                <a:rPr lang="en-US" altLang="en-US" sz="1000"/>
                <a:t>Lack of </a:t>
              </a:r>
            </a:p>
            <a:p>
              <a:pPr algn="ctr"/>
              <a:r>
                <a:rPr lang="en-US" altLang="en-US" sz="1000"/>
                <a:t>explanation/details</a:t>
              </a:r>
            </a:p>
            <a:p>
              <a:pPr algn="ctr"/>
              <a:r>
                <a:rPr lang="en-US" altLang="en-US" sz="1400" b="1"/>
                <a:t>0    1    2    3</a:t>
              </a:r>
            </a:p>
          </p:txBody>
        </p:sp>
      </p:grpSp>
      <p:grpSp>
        <p:nvGrpSpPr>
          <p:cNvPr id="1070" name="Group 46"/>
          <p:cNvGrpSpPr>
            <a:grpSpLocks/>
          </p:cNvGrpSpPr>
          <p:nvPr userDrawn="1"/>
        </p:nvGrpSpPr>
        <p:grpSpPr bwMode="auto">
          <a:xfrm>
            <a:off x="5029200" y="4572000"/>
            <a:ext cx="3733800" cy="533400"/>
            <a:chOff x="-960" y="2733"/>
            <a:chExt cx="2352" cy="336"/>
          </a:xfrm>
        </p:grpSpPr>
        <p:sp>
          <p:nvSpPr>
            <p:cNvPr id="1043" name="Rectangle 19"/>
            <p:cNvSpPr>
              <a:spLocks noChangeArrowheads="1"/>
            </p:cNvSpPr>
            <p:nvPr userDrawn="1"/>
          </p:nvSpPr>
          <p:spPr bwMode="auto">
            <a:xfrm>
              <a:off x="768" y="2733"/>
              <a:ext cx="624" cy="336"/>
            </a:xfrm>
            <a:prstGeom prst="rect">
              <a:avLst/>
            </a:prstGeom>
            <a:noFill/>
            <a:ln w="9525" cap="rnd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000"/>
                <a:t>All work shown</a:t>
              </a:r>
            </a:p>
            <a:p>
              <a:pPr algn="ctr"/>
              <a:r>
                <a:rPr lang="en-US" altLang="en-US" sz="900"/>
                <a:t>Easily understood</a:t>
              </a:r>
              <a:r>
                <a:rPr lang="en-US" altLang="en-US" sz="1000"/>
                <a:t> </a:t>
              </a:r>
            </a:p>
            <a:p>
              <a:pPr algn="ctr"/>
              <a:r>
                <a:rPr lang="en-US" altLang="en-US" sz="1400" b="1"/>
                <a:t>5</a:t>
              </a:r>
            </a:p>
          </p:txBody>
        </p:sp>
        <p:sp>
          <p:nvSpPr>
            <p:cNvPr id="1044" name="Rectangle 20"/>
            <p:cNvSpPr>
              <a:spLocks noChangeArrowheads="1"/>
            </p:cNvSpPr>
            <p:nvPr userDrawn="1"/>
          </p:nvSpPr>
          <p:spPr bwMode="auto">
            <a:xfrm>
              <a:off x="192" y="2733"/>
              <a:ext cx="576" cy="336"/>
            </a:xfrm>
            <a:prstGeom prst="rect">
              <a:avLst/>
            </a:prstGeom>
            <a:noFill/>
            <a:ln w="9525" cap="rnd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000"/>
                <a:t>Work shown</a:t>
              </a:r>
            </a:p>
            <a:p>
              <a:pPr algn="ctr"/>
              <a:r>
                <a:rPr lang="en-US" altLang="en-US" sz="900"/>
                <a:t>Mostly understood</a:t>
              </a:r>
            </a:p>
            <a:p>
              <a:pPr algn="ctr"/>
              <a:r>
                <a:rPr lang="en-US" altLang="en-US" sz="1400" b="1"/>
                <a:t>4</a:t>
              </a:r>
            </a:p>
          </p:txBody>
        </p:sp>
        <p:sp>
          <p:nvSpPr>
            <p:cNvPr id="1045" name="Rectangle 21"/>
            <p:cNvSpPr>
              <a:spLocks noChangeArrowheads="1"/>
            </p:cNvSpPr>
            <p:nvPr userDrawn="1"/>
          </p:nvSpPr>
          <p:spPr bwMode="auto">
            <a:xfrm>
              <a:off x="-432" y="2733"/>
              <a:ext cx="624" cy="336"/>
            </a:xfrm>
            <a:prstGeom prst="rect">
              <a:avLst/>
            </a:prstGeom>
            <a:noFill/>
            <a:ln w="9525" cap="rnd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000"/>
                <a:t>Some work</a:t>
              </a:r>
            </a:p>
            <a:p>
              <a:pPr algn="ctr"/>
              <a:r>
                <a:rPr lang="en-US" altLang="en-US" sz="900"/>
                <a:t>shown/understood</a:t>
              </a:r>
            </a:p>
            <a:p>
              <a:pPr algn="ctr"/>
              <a:r>
                <a:rPr lang="en-US" altLang="en-US" sz="1400" b="1"/>
                <a:t>3</a:t>
              </a:r>
            </a:p>
          </p:txBody>
        </p:sp>
        <p:sp>
          <p:nvSpPr>
            <p:cNvPr id="1046" name="Rectangle 22"/>
            <p:cNvSpPr>
              <a:spLocks noChangeArrowheads="1"/>
            </p:cNvSpPr>
            <p:nvPr userDrawn="1"/>
          </p:nvSpPr>
          <p:spPr bwMode="auto">
            <a:xfrm>
              <a:off x="-960" y="2733"/>
              <a:ext cx="528" cy="336"/>
            </a:xfrm>
            <a:prstGeom prst="rect">
              <a:avLst/>
            </a:prstGeom>
            <a:noFill/>
            <a:ln w="9525" cap="rnd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000"/>
                <a:t>Lack of </a:t>
              </a:r>
            </a:p>
            <a:p>
              <a:pPr algn="ctr"/>
              <a:r>
                <a:rPr lang="en-US" altLang="en-US" sz="1000"/>
                <a:t>shown work</a:t>
              </a:r>
            </a:p>
            <a:p>
              <a:pPr algn="ctr"/>
              <a:r>
                <a:rPr lang="en-US" altLang="en-US" sz="1400" b="1"/>
                <a:t>0     1     2</a:t>
              </a:r>
            </a:p>
          </p:txBody>
        </p:sp>
      </p:grpSp>
      <p:grpSp>
        <p:nvGrpSpPr>
          <p:cNvPr id="1071" name="Group 47"/>
          <p:cNvGrpSpPr>
            <a:grpSpLocks/>
          </p:cNvGrpSpPr>
          <p:nvPr userDrawn="1"/>
        </p:nvGrpSpPr>
        <p:grpSpPr bwMode="auto">
          <a:xfrm>
            <a:off x="5029200" y="5105400"/>
            <a:ext cx="3733800" cy="533400"/>
            <a:chOff x="-960" y="3357"/>
            <a:chExt cx="2352" cy="336"/>
          </a:xfrm>
        </p:grpSpPr>
        <p:sp>
          <p:nvSpPr>
            <p:cNvPr id="1047" name="Rectangle 23"/>
            <p:cNvSpPr>
              <a:spLocks noChangeArrowheads="1"/>
            </p:cNvSpPr>
            <p:nvPr userDrawn="1"/>
          </p:nvSpPr>
          <p:spPr bwMode="auto">
            <a:xfrm>
              <a:off x="816" y="3357"/>
              <a:ext cx="576" cy="336"/>
            </a:xfrm>
            <a:prstGeom prst="rect">
              <a:avLst/>
            </a:prstGeom>
            <a:noFill/>
            <a:ln w="9525" cap="rnd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000"/>
                <a:t>Two strategies,</a:t>
              </a:r>
            </a:p>
            <a:p>
              <a:pPr algn="ctr"/>
              <a:r>
                <a:rPr lang="en-US" altLang="en-US" sz="1000"/>
                <a:t>Two “Why’s”</a:t>
              </a:r>
            </a:p>
            <a:p>
              <a:pPr algn="ctr"/>
              <a:r>
                <a:rPr lang="en-US" altLang="en-US" sz="1000"/>
                <a:t> </a:t>
              </a:r>
              <a:r>
                <a:rPr lang="en-US" altLang="en-US" sz="1400" b="1"/>
                <a:t>4</a:t>
              </a:r>
            </a:p>
          </p:txBody>
        </p:sp>
        <p:sp>
          <p:nvSpPr>
            <p:cNvPr id="1048" name="Rectangle 24"/>
            <p:cNvSpPr>
              <a:spLocks noChangeArrowheads="1"/>
            </p:cNvSpPr>
            <p:nvPr userDrawn="1"/>
          </p:nvSpPr>
          <p:spPr bwMode="auto">
            <a:xfrm>
              <a:off x="288" y="3357"/>
              <a:ext cx="528" cy="336"/>
            </a:xfrm>
            <a:prstGeom prst="rect">
              <a:avLst/>
            </a:prstGeom>
            <a:noFill/>
            <a:ln w="9525" cap="rnd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000"/>
                <a:t>Three of four</a:t>
              </a:r>
            </a:p>
            <a:p>
              <a:pPr algn="ctr"/>
              <a:r>
                <a:rPr lang="en-US" altLang="en-US" sz="1000"/>
                <a:t>correct answers</a:t>
              </a:r>
            </a:p>
            <a:p>
              <a:pPr algn="ctr"/>
              <a:r>
                <a:rPr lang="en-US" altLang="en-US" sz="1400" b="1"/>
                <a:t>3</a:t>
              </a:r>
            </a:p>
          </p:txBody>
        </p:sp>
        <p:sp>
          <p:nvSpPr>
            <p:cNvPr id="1049" name="Rectangle 25"/>
            <p:cNvSpPr>
              <a:spLocks noChangeArrowheads="1"/>
            </p:cNvSpPr>
            <p:nvPr userDrawn="1"/>
          </p:nvSpPr>
          <p:spPr bwMode="auto">
            <a:xfrm>
              <a:off x="-336" y="3357"/>
              <a:ext cx="624" cy="336"/>
            </a:xfrm>
            <a:prstGeom prst="rect">
              <a:avLst/>
            </a:prstGeom>
            <a:noFill/>
            <a:ln w="9525" cap="rnd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000"/>
                <a:t>Two of four</a:t>
              </a:r>
            </a:p>
            <a:p>
              <a:pPr algn="ctr"/>
              <a:r>
                <a:rPr lang="en-US" altLang="en-US" sz="1000"/>
                <a:t>correct answers</a:t>
              </a:r>
            </a:p>
            <a:p>
              <a:pPr algn="ctr"/>
              <a:r>
                <a:rPr lang="en-US" altLang="en-US" sz="1400" b="1"/>
                <a:t>2</a:t>
              </a:r>
            </a:p>
          </p:txBody>
        </p:sp>
        <p:sp>
          <p:nvSpPr>
            <p:cNvPr id="1050" name="Rectangle 26"/>
            <p:cNvSpPr>
              <a:spLocks noChangeArrowheads="1"/>
            </p:cNvSpPr>
            <p:nvPr userDrawn="1"/>
          </p:nvSpPr>
          <p:spPr bwMode="auto">
            <a:xfrm>
              <a:off x="-960" y="3357"/>
              <a:ext cx="624" cy="336"/>
            </a:xfrm>
            <a:prstGeom prst="rect">
              <a:avLst/>
            </a:prstGeom>
            <a:noFill/>
            <a:ln w="9525" cap="rnd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000"/>
                <a:t>No explanations/</a:t>
              </a:r>
            </a:p>
            <a:p>
              <a:pPr algn="ctr"/>
              <a:r>
                <a:rPr lang="en-US" altLang="en-US" sz="1000"/>
                <a:t>0 or 1 strategy</a:t>
              </a:r>
            </a:p>
            <a:p>
              <a:pPr algn="ctr"/>
              <a:r>
                <a:rPr lang="en-US" altLang="en-US" sz="1400" b="1"/>
                <a:t>0        1</a:t>
              </a:r>
            </a:p>
          </p:txBody>
        </p:sp>
      </p:grpSp>
      <p:sp>
        <p:nvSpPr>
          <p:cNvPr id="1051" name="Rectangle 27"/>
          <p:cNvSpPr>
            <a:spLocks noChangeArrowheads="1"/>
          </p:cNvSpPr>
          <p:nvPr userDrawn="1"/>
        </p:nvSpPr>
        <p:spPr bwMode="auto">
          <a:xfrm>
            <a:off x="0" y="2971800"/>
            <a:ext cx="487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1200"/>
              <a:t>Please attach all scratch work to your final copy.  All work should be on another sheet of paper.  Always write in COMPLETE sentences!</a:t>
            </a:r>
          </a:p>
        </p:txBody>
      </p:sp>
      <p:sp>
        <p:nvSpPr>
          <p:cNvPr id="1054" name="Text Box 30"/>
          <p:cNvSpPr txBox="1">
            <a:spLocks noChangeArrowheads="1"/>
          </p:cNvSpPr>
          <p:nvPr userDrawn="1"/>
        </p:nvSpPr>
        <p:spPr bwMode="auto">
          <a:xfrm>
            <a:off x="228600" y="228600"/>
            <a:ext cx="939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POW #</a:t>
            </a:r>
          </a:p>
        </p:txBody>
      </p:sp>
      <p:sp>
        <p:nvSpPr>
          <p:cNvPr id="1039" name="Rectangle 15"/>
          <p:cNvSpPr>
            <a:spLocks noChangeArrowheads="1"/>
          </p:cNvSpPr>
          <p:nvPr userDrawn="1"/>
        </p:nvSpPr>
        <p:spPr bwMode="auto">
          <a:xfrm>
            <a:off x="8229600" y="152400"/>
            <a:ext cx="685800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5" name="Text Box 31"/>
          <p:cNvSpPr txBox="1">
            <a:spLocks noChangeArrowheads="1"/>
          </p:cNvSpPr>
          <p:nvPr userDrawn="1"/>
        </p:nvSpPr>
        <p:spPr bwMode="auto">
          <a:xfrm>
            <a:off x="7467600" y="152400"/>
            <a:ext cx="14478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1400"/>
              <a:t>TOTAL</a:t>
            </a:r>
          </a:p>
          <a:p>
            <a:endParaRPr lang="en-US" altLang="en-US" sz="600"/>
          </a:p>
          <a:p>
            <a:r>
              <a:rPr lang="en-US" altLang="en-US" sz="1400"/>
              <a:t>Percent</a:t>
            </a:r>
          </a:p>
        </p:txBody>
      </p:sp>
      <p:sp>
        <p:nvSpPr>
          <p:cNvPr id="1056" name="Rectangle 32"/>
          <p:cNvSpPr>
            <a:spLocks noChangeArrowheads="1"/>
          </p:cNvSpPr>
          <p:nvPr userDrawn="1"/>
        </p:nvSpPr>
        <p:spPr bwMode="auto">
          <a:xfrm>
            <a:off x="7467600" y="152400"/>
            <a:ext cx="1447800" cy="609600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072" name="Group 48"/>
          <p:cNvGrpSpPr>
            <a:grpSpLocks/>
          </p:cNvGrpSpPr>
          <p:nvPr userDrawn="1"/>
        </p:nvGrpSpPr>
        <p:grpSpPr bwMode="auto">
          <a:xfrm>
            <a:off x="5029200" y="5715000"/>
            <a:ext cx="3733800" cy="381000"/>
            <a:chOff x="-960" y="4029"/>
            <a:chExt cx="2352" cy="240"/>
          </a:xfrm>
        </p:grpSpPr>
        <p:sp>
          <p:nvSpPr>
            <p:cNvPr id="1057" name="Rectangle 33"/>
            <p:cNvSpPr>
              <a:spLocks noChangeArrowheads="1"/>
            </p:cNvSpPr>
            <p:nvPr userDrawn="1"/>
          </p:nvSpPr>
          <p:spPr bwMode="auto">
            <a:xfrm>
              <a:off x="816" y="4029"/>
              <a:ext cx="576" cy="240"/>
            </a:xfrm>
            <a:prstGeom prst="rect">
              <a:avLst/>
            </a:prstGeom>
            <a:noFill/>
            <a:ln w="9525" cap="rnd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000"/>
                <a:t>Correct</a:t>
              </a:r>
            </a:p>
            <a:p>
              <a:pPr algn="ctr"/>
              <a:r>
                <a:rPr lang="en-US" altLang="en-US" sz="1000"/>
                <a:t> </a:t>
              </a:r>
              <a:r>
                <a:rPr lang="en-US" altLang="en-US" sz="1400" b="1"/>
                <a:t>3</a:t>
              </a:r>
            </a:p>
          </p:txBody>
        </p:sp>
        <p:sp>
          <p:nvSpPr>
            <p:cNvPr id="1058" name="Rectangle 34"/>
            <p:cNvSpPr>
              <a:spLocks noChangeArrowheads="1"/>
            </p:cNvSpPr>
            <p:nvPr userDrawn="1"/>
          </p:nvSpPr>
          <p:spPr bwMode="auto">
            <a:xfrm>
              <a:off x="192" y="4029"/>
              <a:ext cx="624" cy="240"/>
            </a:xfrm>
            <a:prstGeom prst="rect">
              <a:avLst/>
            </a:prstGeom>
            <a:noFill/>
            <a:ln w="9525" cap="rnd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000"/>
                <a:t>Almost correct</a:t>
              </a:r>
            </a:p>
            <a:p>
              <a:pPr algn="ctr"/>
              <a:r>
                <a:rPr lang="en-US" altLang="en-US" sz="1400" b="1"/>
                <a:t>2</a:t>
              </a:r>
            </a:p>
          </p:txBody>
        </p:sp>
        <p:sp>
          <p:nvSpPr>
            <p:cNvPr id="1059" name="Rectangle 35"/>
            <p:cNvSpPr>
              <a:spLocks noChangeArrowheads="1"/>
            </p:cNvSpPr>
            <p:nvPr userDrawn="1"/>
          </p:nvSpPr>
          <p:spPr bwMode="auto">
            <a:xfrm>
              <a:off x="-432" y="4029"/>
              <a:ext cx="624" cy="240"/>
            </a:xfrm>
            <a:prstGeom prst="rect">
              <a:avLst/>
            </a:prstGeom>
            <a:noFill/>
            <a:ln w="9525" cap="rnd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000"/>
                <a:t>Incorrect answer</a:t>
              </a:r>
            </a:p>
            <a:p>
              <a:pPr algn="ctr"/>
              <a:r>
                <a:rPr lang="en-US" altLang="en-US" sz="1400" b="1"/>
                <a:t>1</a:t>
              </a:r>
            </a:p>
          </p:txBody>
        </p:sp>
        <p:sp>
          <p:nvSpPr>
            <p:cNvPr id="1060" name="Rectangle 36"/>
            <p:cNvSpPr>
              <a:spLocks noChangeArrowheads="1"/>
            </p:cNvSpPr>
            <p:nvPr userDrawn="1"/>
          </p:nvSpPr>
          <p:spPr bwMode="auto">
            <a:xfrm>
              <a:off x="-960" y="4029"/>
              <a:ext cx="528" cy="240"/>
            </a:xfrm>
            <a:prstGeom prst="rect">
              <a:avLst/>
            </a:prstGeom>
            <a:noFill/>
            <a:ln w="9525" cap="rnd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000"/>
                <a:t>No answer</a:t>
              </a:r>
            </a:p>
            <a:p>
              <a:pPr algn="ctr"/>
              <a:r>
                <a:rPr lang="en-US" altLang="en-US" sz="1400" b="1"/>
                <a:t>0 </a:t>
              </a:r>
            </a:p>
          </p:txBody>
        </p:sp>
      </p:grpSp>
      <p:grpSp>
        <p:nvGrpSpPr>
          <p:cNvPr id="1073" name="Group 49"/>
          <p:cNvGrpSpPr>
            <a:grpSpLocks/>
          </p:cNvGrpSpPr>
          <p:nvPr userDrawn="1"/>
        </p:nvGrpSpPr>
        <p:grpSpPr bwMode="auto">
          <a:xfrm>
            <a:off x="5029200" y="6096000"/>
            <a:ext cx="3733800" cy="228600"/>
            <a:chOff x="-960" y="4557"/>
            <a:chExt cx="2352" cy="144"/>
          </a:xfrm>
        </p:grpSpPr>
        <p:sp>
          <p:nvSpPr>
            <p:cNvPr id="1061" name="Rectangle 37"/>
            <p:cNvSpPr>
              <a:spLocks noChangeArrowheads="1"/>
            </p:cNvSpPr>
            <p:nvPr userDrawn="1"/>
          </p:nvSpPr>
          <p:spPr bwMode="auto">
            <a:xfrm>
              <a:off x="192" y="4557"/>
              <a:ext cx="1200" cy="144"/>
            </a:xfrm>
            <a:prstGeom prst="rect">
              <a:avLst/>
            </a:prstGeom>
            <a:noFill/>
            <a:ln w="9525" cap="rnd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400" b="1"/>
                <a:t>1</a:t>
              </a:r>
            </a:p>
          </p:txBody>
        </p:sp>
        <p:sp>
          <p:nvSpPr>
            <p:cNvPr id="1062" name="Rectangle 38"/>
            <p:cNvSpPr>
              <a:spLocks noChangeArrowheads="1"/>
            </p:cNvSpPr>
            <p:nvPr userDrawn="1"/>
          </p:nvSpPr>
          <p:spPr bwMode="auto">
            <a:xfrm>
              <a:off x="-960" y="4557"/>
              <a:ext cx="1152" cy="144"/>
            </a:xfrm>
            <a:prstGeom prst="rect">
              <a:avLst/>
            </a:prstGeom>
            <a:noFill/>
            <a:ln w="9525" cap="rnd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400" b="1"/>
                <a:t>0</a:t>
              </a:r>
            </a:p>
          </p:txBody>
        </p:sp>
      </p:grpSp>
      <p:grpSp>
        <p:nvGrpSpPr>
          <p:cNvPr id="1074" name="Group 50"/>
          <p:cNvGrpSpPr>
            <a:grpSpLocks/>
          </p:cNvGrpSpPr>
          <p:nvPr userDrawn="1"/>
        </p:nvGrpSpPr>
        <p:grpSpPr bwMode="auto">
          <a:xfrm>
            <a:off x="5029200" y="6324600"/>
            <a:ext cx="3733800" cy="381000"/>
            <a:chOff x="-960" y="4941"/>
            <a:chExt cx="2352" cy="144"/>
          </a:xfrm>
        </p:grpSpPr>
        <p:sp>
          <p:nvSpPr>
            <p:cNvPr id="1063" name="Rectangle 39"/>
            <p:cNvSpPr>
              <a:spLocks noChangeArrowheads="1"/>
            </p:cNvSpPr>
            <p:nvPr userDrawn="1"/>
          </p:nvSpPr>
          <p:spPr bwMode="auto">
            <a:xfrm>
              <a:off x="384" y="4941"/>
              <a:ext cx="1008" cy="144"/>
            </a:xfrm>
            <a:prstGeom prst="rect">
              <a:avLst/>
            </a:prstGeom>
            <a:noFill/>
            <a:ln w="9525" cap="rnd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000"/>
                <a:t>Learning demonstrated     </a:t>
              </a:r>
              <a:r>
                <a:rPr lang="en-US" altLang="en-US" sz="1400" b="1"/>
                <a:t>1</a:t>
              </a:r>
            </a:p>
          </p:txBody>
        </p:sp>
        <p:sp>
          <p:nvSpPr>
            <p:cNvPr id="1064" name="Rectangle 40"/>
            <p:cNvSpPr>
              <a:spLocks noChangeArrowheads="1"/>
            </p:cNvSpPr>
            <p:nvPr userDrawn="1"/>
          </p:nvSpPr>
          <p:spPr bwMode="auto">
            <a:xfrm>
              <a:off x="-960" y="4941"/>
              <a:ext cx="1344" cy="144"/>
            </a:xfrm>
            <a:prstGeom prst="rect">
              <a:avLst/>
            </a:prstGeom>
            <a:noFill/>
            <a:ln w="9525" cap="rnd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000"/>
                <a:t> No proof of mathematical gain    </a:t>
              </a:r>
              <a:r>
                <a:rPr lang="en-US" altLang="en-US" sz="1400" b="1"/>
                <a:t>0</a:t>
              </a:r>
            </a:p>
          </p:txBody>
        </p:sp>
      </p:grpSp>
      <p:grpSp>
        <p:nvGrpSpPr>
          <p:cNvPr id="1068" name="Group 44"/>
          <p:cNvGrpSpPr>
            <a:grpSpLocks/>
          </p:cNvGrpSpPr>
          <p:nvPr userDrawn="1"/>
        </p:nvGrpSpPr>
        <p:grpSpPr bwMode="auto">
          <a:xfrm>
            <a:off x="5029200" y="3505200"/>
            <a:ext cx="3733800" cy="381000"/>
            <a:chOff x="-960" y="1533"/>
            <a:chExt cx="2352" cy="240"/>
          </a:xfrm>
        </p:grpSpPr>
        <p:sp>
          <p:nvSpPr>
            <p:cNvPr id="1036" name="Rectangle 12"/>
            <p:cNvSpPr>
              <a:spLocks noChangeArrowheads="1"/>
            </p:cNvSpPr>
            <p:nvPr userDrawn="1"/>
          </p:nvSpPr>
          <p:spPr bwMode="auto">
            <a:xfrm>
              <a:off x="960" y="1533"/>
              <a:ext cx="432" cy="240"/>
            </a:xfrm>
            <a:prstGeom prst="rect">
              <a:avLst/>
            </a:prstGeom>
            <a:noFill/>
            <a:ln w="9525" cap="rnd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000"/>
                <a:t>All details</a:t>
              </a:r>
            </a:p>
            <a:p>
              <a:pPr algn="ctr"/>
              <a:r>
                <a:rPr lang="en-US" altLang="en-US" sz="1400" b="1"/>
                <a:t>5</a:t>
              </a:r>
            </a:p>
          </p:txBody>
        </p:sp>
        <p:sp>
          <p:nvSpPr>
            <p:cNvPr id="1052" name="Rectangle 28"/>
            <p:cNvSpPr>
              <a:spLocks noChangeArrowheads="1"/>
            </p:cNvSpPr>
            <p:nvPr userDrawn="1"/>
          </p:nvSpPr>
          <p:spPr bwMode="auto">
            <a:xfrm>
              <a:off x="432" y="1533"/>
              <a:ext cx="528" cy="240"/>
            </a:xfrm>
            <a:prstGeom prst="rect">
              <a:avLst/>
            </a:prstGeom>
            <a:noFill/>
            <a:ln w="9525" cap="rnd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000"/>
                <a:t>Most details</a:t>
              </a:r>
            </a:p>
            <a:p>
              <a:pPr algn="ctr"/>
              <a:r>
                <a:rPr lang="en-US" altLang="en-US" sz="1400" b="1"/>
                <a:t>4</a:t>
              </a:r>
            </a:p>
          </p:txBody>
        </p:sp>
        <p:sp>
          <p:nvSpPr>
            <p:cNvPr id="1053" name="Rectangle 29"/>
            <p:cNvSpPr>
              <a:spLocks noChangeArrowheads="1"/>
            </p:cNvSpPr>
            <p:nvPr userDrawn="1"/>
          </p:nvSpPr>
          <p:spPr bwMode="auto">
            <a:xfrm>
              <a:off x="-384" y="1533"/>
              <a:ext cx="816" cy="240"/>
            </a:xfrm>
            <a:prstGeom prst="rect">
              <a:avLst/>
            </a:prstGeom>
            <a:noFill/>
            <a:ln w="9525" cap="rnd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000"/>
                <a:t>Lack of/wrong details</a:t>
              </a:r>
            </a:p>
            <a:p>
              <a:pPr algn="ctr"/>
              <a:r>
                <a:rPr lang="en-US" altLang="en-US" sz="1400" b="1"/>
                <a:t>1        2        3</a:t>
              </a:r>
            </a:p>
          </p:txBody>
        </p:sp>
        <p:sp>
          <p:nvSpPr>
            <p:cNvPr id="1065" name="Rectangle 41"/>
            <p:cNvSpPr>
              <a:spLocks noChangeArrowheads="1"/>
            </p:cNvSpPr>
            <p:nvPr userDrawn="1"/>
          </p:nvSpPr>
          <p:spPr bwMode="auto">
            <a:xfrm>
              <a:off x="-960" y="1533"/>
              <a:ext cx="576" cy="240"/>
            </a:xfrm>
            <a:prstGeom prst="rect">
              <a:avLst/>
            </a:prstGeom>
            <a:noFill/>
            <a:ln w="9525" cap="rnd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000"/>
                <a:t>No statement</a:t>
              </a:r>
            </a:p>
            <a:p>
              <a:pPr algn="ctr"/>
              <a:r>
                <a:rPr lang="en-US" altLang="en-US" sz="1400" b="1"/>
                <a:t>0</a:t>
              </a:r>
            </a:p>
          </p:txBody>
        </p:sp>
      </p:grpSp>
      <p:sp>
        <p:nvSpPr>
          <p:cNvPr id="1066" name="Text Box 42"/>
          <p:cNvSpPr txBox="1">
            <a:spLocks noChangeArrowheads="1"/>
          </p:cNvSpPr>
          <p:nvPr userDrawn="1"/>
        </p:nvSpPr>
        <p:spPr bwMode="auto">
          <a:xfrm>
            <a:off x="1676400" y="304800"/>
            <a:ext cx="3200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1400"/>
              <a:t>Name  _________________       Due Date </a:t>
            </a:r>
            <a:endParaRPr lang="en-US" altLang="en-US"/>
          </a:p>
        </p:txBody>
      </p:sp>
      <p:sp>
        <p:nvSpPr>
          <p:cNvPr id="1076" name="Rectangle 52"/>
          <p:cNvSpPr>
            <a:spLocks noChangeArrowheads="1"/>
          </p:cNvSpPr>
          <p:nvPr userDrawn="1"/>
        </p:nvSpPr>
        <p:spPr bwMode="auto">
          <a:xfrm>
            <a:off x="4953000" y="3429000"/>
            <a:ext cx="3886200" cy="327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77" name="Rectangle 53"/>
          <p:cNvSpPr>
            <a:spLocks noChangeArrowheads="1"/>
          </p:cNvSpPr>
          <p:nvPr userDrawn="1"/>
        </p:nvSpPr>
        <p:spPr bwMode="auto">
          <a:xfrm>
            <a:off x="152400" y="3505200"/>
            <a:ext cx="8610600" cy="381000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78" name="Rectangle 54"/>
          <p:cNvSpPr>
            <a:spLocks noChangeArrowheads="1"/>
          </p:cNvSpPr>
          <p:nvPr userDrawn="1"/>
        </p:nvSpPr>
        <p:spPr bwMode="auto">
          <a:xfrm>
            <a:off x="152400" y="3962400"/>
            <a:ext cx="8610600" cy="609600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79" name="Rectangle 55"/>
          <p:cNvSpPr>
            <a:spLocks noChangeArrowheads="1"/>
          </p:cNvSpPr>
          <p:nvPr userDrawn="1"/>
        </p:nvSpPr>
        <p:spPr bwMode="auto">
          <a:xfrm>
            <a:off x="152400" y="4572000"/>
            <a:ext cx="8610600" cy="533400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80" name="Rectangle 56"/>
          <p:cNvSpPr>
            <a:spLocks noChangeArrowheads="1"/>
          </p:cNvSpPr>
          <p:nvPr userDrawn="1"/>
        </p:nvSpPr>
        <p:spPr bwMode="auto">
          <a:xfrm>
            <a:off x="152400" y="5105400"/>
            <a:ext cx="8610600" cy="533400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81" name="Rectangle 57"/>
          <p:cNvSpPr>
            <a:spLocks noChangeArrowheads="1"/>
          </p:cNvSpPr>
          <p:nvPr userDrawn="1"/>
        </p:nvSpPr>
        <p:spPr bwMode="auto">
          <a:xfrm>
            <a:off x="152400" y="5715000"/>
            <a:ext cx="8610600" cy="381000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82" name="Rectangle 58"/>
          <p:cNvSpPr>
            <a:spLocks noChangeArrowheads="1"/>
          </p:cNvSpPr>
          <p:nvPr userDrawn="1"/>
        </p:nvSpPr>
        <p:spPr bwMode="auto">
          <a:xfrm>
            <a:off x="152400" y="6096000"/>
            <a:ext cx="8610600" cy="228600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83" name="Rectangle 59"/>
          <p:cNvSpPr>
            <a:spLocks noChangeArrowheads="1"/>
          </p:cNvSpPr>
          <p:nvPr userDrawn="1"/>
        </p:nvSpPr>
        <p:spPr bwMode="auto">
          <a:xfrm>
            <a:off x="152400" y="6324600"/>
            <a:ext cx="8610600" cy="381000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84" name="Oval 60"/>
          <p:cNvSpPr>
            <a:spLocks noChangeArrowheads="1"/>
          </p:cNvSpPr>
          <p:nvPr userDrawn="1"/>
        </p:nvSpPr>
        <p:spPr bwMode="auto">
          <a:xfrm>
            <a:off x="5029200" y="2667000"/>
            <a:ext cx="3810000" cy="762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85" name="AutoShape 61"/>
          <p:cNvSpPr>
            <a:spLocks noChangeArrowheads="1"/>
          </p:cNvSpPr>
          <p:nvPr userDrawn="1"/>
        </p:nvSpPr>
        <p:spPr bwMode="auto">
          <a:xfrm>
            <a:off x="5181600" y="1143000"/>
            <a:ext cx="1219200" cy="3048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86" name="AutoShape 62"/>
          <p:cNvSpPr>
            <a:spLocks noChangeArrowheads="1"/>
          </p:cNvSpPr>
          <p:nvPr userDrawn="1"/>
        </p:nvSpPr>
        <p:spPr bwMode="auto">
          <a:xfrm>
            <a:off x="6477000" y="1143000"/>
            <a:ext cx="1066800" cy="3048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87" name="AutoShape 63"/>
          <p:cNvSpPr>
            <a:spLocks noChangeArrowheads="1"/>
          </p:cNvSpPr>
          <p:nvPr userDrawn="1"/>
        </p:nvSpPr>
        <p:spPr bwMode="auto">
          <a:xfrm>
            <a:off x="7696200" y="1143000"/>
            <a:ext cx="1066800" cy="3048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88" name="AutoShape 64"/>
          <p:cNvSpPr>
            <a:spLocks noChangeArrowheads="1"/>
          </p:cNvSpPr>
          <p:nvPr userDrawn="1"/>
        </p:nvSpPr>
        <p:spPr bwMode="auto">
          <a:xfrm>
            <a:off x="5181600" y="1524000"/>
            <a:ext cx="1219200" cy="2286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89" name="AutoShape 65"/>
          <p:cNvSpPr>
            <a:spLocks noChangeArrowheads="1"/>
          </p:cNvSpPr>
          <p:nvPr userDrawn="1"/>
        </p:nvSpPr>
        <p:spPr bwMode="auto">
          <a:xfrm>
            <a:off x="6629400" y="1524000"/>
            <a:ext cx="762000" cy="2286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90" name="AutoShape 66"/>
          <p:cNvSpPr>
            <a:spLocks noChangeArrowheads="1"/>
          </p:cNvSpPr>
          <p:nvPr userDrawn="1"/>
        </p:nvSpPr>
        <p:spPr bwMode="auto">
          <a:xfrm>
            <a:off x="7696200" y="1524000"/>
            <a:ext cx="1066800" cy="2286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91" name="AutoShape 67"/>
          <p:cNvSpPr>
            <a:spLocks noChangeArrowheads="1"/>
          </p:cNvSpPr>
          <p:nvPr userDrawn="1"/>
        </p:nvSpPr>
        <p:spPr bwMode="auto">
          <a:xfrm>
            <a:off x="5257800" y="1828800"/>
            <a:ext cx="1066800" cy="2286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92" name="AutoShape 68"/>
          <p:cNvSpPr>
            <a:spLocks noChangeArrowheads="1"/>
          </p:cNvSpPr>
          <p:nvPr userDrawn="1"/>
        </p:nvSpPr>
        <p:spPr bwMode="auto">
          <a:xfrm>
            <a:off x="6477000" y="1828800"/>
            <a:ext cx="1066800" cy="2286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94" name="AutoShape 70"/>
          <p:cNvSpPr>
            <a:spLocks noChangeArrowheads="1"/>
          </p:cNvSpPr>
          <p:nvPr userDrawn="1"/>
        </p:nvSpPr>
        <p:spPr bwMode="auto">
          <a:xfrm>
            <a:off x="7620000" y="1828800"/>
            <a:ext cx="1295400" cy="2286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96" name="Line 72"/>
          <p:cNvSpPr>
            <a:spLocks noChangeShapeType="1"/>
          </p:cNvSpPr>
          <p:nvPr userDrawn="1"/>
        </p:nvSpPr>
        <p:spPr bwMode="auto">
          <a:xfrm>
            <a:off x="7467600" y="457200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" name="Rectangle 102"/>
          <p:cNvSpPr>
            <a:spLocks noChangeArrowheads="1"/>
          </p:cNvSpPr>
          <p:nvPr userDrawn="1"/>
        </p:nvSpPr>
        <p:spPr bwMode="auto">
          <a:xfrm>
            <a:off x="4038600" y="228600"/>
            <a:ext cx="2895600" cy="533400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" name="Line 103"/>
          <p:cNvSpPr>
            <a:spLocks noChangeShapeType="1"/>
          </p:cNvSpPr>
          <p:nvPr userDrawn="1"/>
        </p:nvSpPr>
        <p:spPr bwMode="auto">
          <a:xfrm>
            <a:off x="4876800" y="2286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8" name="Line 104"/>
          <p:cNvSpPr>
            <a:spLocks noChangeShapeType="1"/>
          </p:cNvSpPr>
          <p:nvPr userDrawn="1"/>
        </p:nvSpPr>
        <p:spPr bwMode="auto">
          <a:xfrm>
            <a:off x="5791200" y="228600"/>
            <a:ext cx="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9" name="Text Box 105"/>
          <p:cNvSpPr txBox="1">
            <a:spLocks noChangeArrowheads="1"/>
          </p:cNvSpPr>
          <p:nvPr userDrawn="1"/>
        </p:nvSpPr>
        <p:spPr bwMode="auto">
          <a:xfrm>
            <a:off x="5791200" y="228600"/>
            <a:ext cx="396875" cy="544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>
            <a:spAutoFit/>
          </a:bodyPr>
          <a:lstStyle/>
          <a:p>
            <a:r>
              <a:rPr lang="en-US" altLang="en-US" sz="1400"/>
              <a:t>LATE</a:t>
            </a:r>
          </a:p>
        </p:txBody>
      </p:sp>
      <p:sp>
        <p:nvSpPr>
          <p:cNvPr id="1130" name="Line 106"/>
          <p:cNvSpPr>
            <a:spLocks noChangeShapeType="1"/>
          </p:cNvSpPr>
          <p:nvPr userDrawn="1"/>
        </p:nvSpPr>
        <p:spPr bwMode="auto">
          <a:xfrm>
            <a:off x="6172200" y="2286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1066800" y="152400"/>
            <a:ext cx="539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B2</a:t>
            </a:r>
          </a:p>
        </p:txBody>
      </p:sp>
      <p:sp>
        <p:nvSpPr>
          <p:cNvPr id="16394" name="Text Box 10"/>
          <p:cNvSpPr txBox="1">
            <a:spLocks noChangeArrowheads="1"/>
          </p:cNvSpPr>
          <p:nvPr/>
        </p:nvSpPr>
        <p:spPr bwMode="auto">
          <a:xfrm>
            <a:off x="304800" y="914400"/>
            <a:ext cx="4419600" cy="1244600"/>
          </a:xfrm>
          <a:prstGeom prst="rect">
            <a:avLst/>
          </a:prstGeom>
          <a:noFill/>
          <a:ln w="57150" cmpd="thickThin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1200"/>
              <a:t>Mr. Mangham inherited his grandmother’s quilt, that he proudly keeps on his bed.  He always thought there were 81 squares in the quilt because there were squares in 9 columns across and 9 rows down.  One day he realized that there were actually many more squares than 81 on the quilt.  How many squares were there</a:t>
            </a:r>
          </a:p>
          <a:p>
            <a:r>
              <a:rPr lang="en-US" altLang="en-US" sz="1200"/>
              <a:t>altogether?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9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3333CC"/>
      </a:hlink>
      <a:folHlink>
        <a:srgbClr val="3333CC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3333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3333CC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5085</TotalTime>
  <Words>64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Times New Roman</vt:lpstr>
      <vt:lpstr>Default Design</vt:lpstr>
      <vt:lpstr>Microsoft Word Document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Lance Mangham</dc:creator>
  <cp:lastModifiedBy>Lance</cp:lastModifiedBy>
  <cp:revision>71</cp:revision>
  <cp:lastPrinted>2001-04-26T02:59:36Z</cp:lastPrinted>
  <dcterms:created xsi:type="dcterms:W3CDTF">2000-09-03T02:04:07Z</dcterms:created>
  <dcterms:modified xsi:type="dcterms:W3CDTF">2014-05-03T21:29:06Z</dcterms:modified>
</cp:coreProperties>
</file>